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Hubot Sans"/>
      <p:regular r:id="rId14"/>
    </p:embeddedFont>
    <p:embeddedFont>
      <p:font typeface="Hubot Sans"/>
      <p:regular r:id="rId15"/>
    </p:embeddedFont>
    <p:embeddedFont>
      <p:font typeface="Roboto Condensed"/>
      <p:regular r:id="rId16"/>
    </p:embeddedFont>
    <p:embeddedFont>
      <p:font typeface="Roboto Condensed"/>
      <p:regular r:id="rId17"/>
    </p:embeddedFont>
    <p:embeddedFont>
      <p:font typeface="Roboto Condensed"/>
      <p:regular r:id="rId18"/>
    </p:embeddedFont>
    <p:embeddedFont>
      <p:font typeface="Roboto Condensed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3-1.png>
</file>

<file path=ppt/media/image-3-2.png>
</file>

<file path=ppt/media/image-3-3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slideLayout" Target="../slideLayouts/slideLayout5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90825"/>
            <a:ext cx="67340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AI Service Advisor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E98F1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by:-Atharv Sharma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Bridging Predictive Maintenance with Financial Strategy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Built with Python &amp; Scikit-Learn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564833"/>
            <a:ext cx="7709059" cy="12813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"Trust Gap" in Auto Repair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7471" y="2153603"/>
            <a:ext cx="3752017" cy="2977277"/>
          </a:xfrm>
          <a:prstGeom prst="roundRect">
            <a:avLst>
              <a:gd name="adj" fmla="val 1033"/>
            </a:avLst>
          </a:prstGeom>
          <a:solidFill>
            <a:srgbClr val="D8D9D2"/>
          </a:solidFill>
          <a:ln/>
        </p:spPr>
      </p:sp>
      <p:sp>
        <p:nvSpPr>
          <p:cNvPr id="5" name="Shape 2"/>
          <p:cNvSpPr/>
          <p:nvPr/>
        </p:nvSpPr>
        <p:spPr>
          <a:xfrm>
            <a:off x="922377" y="2358509"/>
            <a:ext cx="614958" cy="614958"/>
          </a:xfrm>
          <a:prstGeom prst="roundRect">
            <a:avLst>
              <a:gd name="adj" fmla="val 14867821"/>
            </a:avLst>
          </a:prstGeom>
          <a:solidFill>
            <a:srgbClr val="C8CAC1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1446" y="2527578"/>
            <a:ext cx="276701" cy="27670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22377" y="3178373"/>
            <a:ext cx="3342203" cy="640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Complexity Overload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922377" y="3941921"/>
            <a:ext cx="3342203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Modern motorcycles are equipped with intricate sensors (Voltage, RPM, Temp) that overwhelm manual interpretation.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4674394" y="2153603"/>
            <a:ext cx="3752136" cy="2977277"/>
          </a:xfrm>
          <a:prstGeom prst="roundRect">
            <a:avLst>
              <a:gd name="adj" fmla="val 1033"/>
            </a:avLst>
          </a:prstGeom>
          <a:solidFill>
            <a:srgbClr val="D8D9D2"/>
          </a:solidFill>
          <a:ln/>
        </p:spPr>
      </p:sp>
      <p:sp>
        <p:nvSpPr>
          <p:cNvPr id="10" name="Shape 6"/>
          <p:cNvSpPr/>
          <p:nvPr/>
        </p:nvSpPr>
        <p:spPr>
          <a:xfrm>
            <a:off x="4879300" y="2358509"/>
            <a:ext cx="614958" cy="614958"/>
          </a:xfrm>
          <a:prstGeom prst="roundRect">
            <a:avLst>
              <a:gd name="adj" fmla="val 14867821"/>
            </a:avLst>
          </a:prstGeom>
          <a:solidFill>
            <a:srgbClr val="C8CAC1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48369" y="2527578"/>
            <a:ext cx="276701" cy="27670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79300" y="3178373"/>
            <a:ext cx="3032165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Customer Distrust</a:t>
            </a:r>
            <a:endParaRPr lang="en-US" sz="2000" dirty="0"/>
          </a:p>
        </p:txBody>
      </p:sp>
      <p:sp>
        <p:nvSpPr>
          <p:cNvPr id="13" name="Text 8"/>
          <p:cNvSpPr/>
          <p:nvPr/>
        </p:nvSpPr>
        <p:spPr>
          <a:xfrm>
            <a:off x="4879300" y="3621643"/>
            <a:ext cx="3342322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40% of customers defer critical repairs due to fears of "upselling" or opaque pricing.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717471" y="5335786"/>
            <a:ext cx="7709059" cy="2328982"/>
          </a:xfrm>
          <a:prstGeom prst="roundRect">
            <a:avLst>
              <a:gd name="adj" fmla="val 1320"/>
            </a:avLst>
          </a:prstGeom>
          <a:solidFill>
            <a:srgbClr val="D8D9D2"/>
          </a:solidFill>
          <a:ln/>
        </p:spPr>
      </p:sp>
      <p:sp>
        <p:nvSpPr>
          <p:cNvPr id="15" name="Shape 10"/>
          <p:cNvSpPr/>
          <p:nvPr/>
        </p:nvSpPr>
        <p:spPr>
          <a:xfrm>
            <a:off x="922377" y="5540693"/>
            <a:ext cx="614958" cy="614958"/>
          </a:xfrm>
          <a:prstGeom prst="roundRect">
            <a:avLst>
              <a:gd name="adj" fmla="val 14867821"/>
            </a:avLst>
          </a:prstGeom>
          <a:solidFill>
            <a:srgbClr val="C8CAC1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1446" y="5709761"/>
            <a:ext cx="276701" cy="27670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22377" y="6360557"/>
            <a:ext cx="3555087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Financial Blind Spots</a:t>
            </a:r>
            <a:endParaRPr lang="en-US" sz="2000" dirty="0"/>
          </a:p>
        </p:txBody>
      </p:sp>
      <p:sp>
        <p:nvSpPr>
          <p:cNvPr id="18" name="Text 12"/>
          <p:cNvSpPr/>
          <p:nvPr/>
        </p:nvSpPr>
        <p:spPr>
          <a:xfrm>
            <a:off x="922377" y="6803827"/>
            <a:ext cx="7299246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Mechanics often recommend repairs without a clear understanding of the customer's immediate financial capacity.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8785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Solution: Dual-Engine AI for Strategic Advice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Our unique approach integrates two powerful AI models to deliver balanced, data-driven recommendations.</a:t>
            </a:r>
            <a:endParaRPr lang="en-US" sz="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8164" y="1201936"/>
            <a:ext cx="7813953" cy="737115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158336" y="5840337"/>
            <a:ext cx="2480640" cy="778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Mechanic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158336" y="6729338"/>
            <a:ext cx="2480640" cy="622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Predicts failures using sensor-driven models.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6026275" y="2631115"/>
            <a:ext cx="2480640" cy="389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Banker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026275" y="3130962"/>
            <a:ext cx="2480640" cy="622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Evaluates cost and financial risk trade-offs.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8004690" y="5840337"/>
            <a:ext cx="2480640" cy="778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Unified Dashboard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8004690" y="6729338"/>
            <a:ext cx="2480640" cy="622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Combines insights into actionable strategy.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396835" y="8813959"/>
            <a:ext cx="3625572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Mechanic (Random Forest Classifier)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396835" y="910447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Predicts mechanical failure probability based on real-time sensor data.</a:t>
            </a:r>
            <a:endParaRPr lang="en-US" sz="8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9413438"/>
            <a:ext cx="6780014" cy="6780014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461171" y="8813959"/>
            <a:ext cx="328243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Banker (Linear Regression Model)</a:t>
            </a:r>
            <a:endParaRPr lang="en-US" sz="1100" dirty="0"/>
          </a:p>
        </p:txBody>
      </p:sp>
      <p:sp>
        <p:nvSpPr>
          <p:cNvPr id="15" name="Text 11"/>
          <p:cNvSpPr/>
          <p:nvPr/>
        </p:nvSpPr>
        <p:spPr>
          <a:xfrm>
            <a:off x="7461171" y="910447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Estimates client income stability to assess repair affordability.</a:t>
            </a:r>
            <a:endParaRPr lang="en-US" sz="850" dirty="0"/>
          </a:p>
        </p:txBody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171" y="9413438"/>
            <a:ext cx="6780014" cy="6780014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396835" y="1644848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outcome is 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E1E1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Strategic Advice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that optimizes both safety and financial feasibility.</a:t>
            </a:r>
            <a:endParaRPr lang="en-US" sz="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154" y="519470"/>
            <a:ext cx="7821692" cy="1180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AI Service Advisor: The Workflow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1154" y="2007037"/>
            <a:ext cx="188833" cy="188833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661154" y="2281595"/>
            <a:ext cx="7821692" cy="2286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6" name="Text 2"/>
          <p:cNvSpPr/>
          <p:nvPr/>
        </p:nvSpPr>
        <p:spPr>
          <a:xfrm>
            <a:off x="661154" y="2421731"/>
            <a:ext cx="2361367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Input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661154" y="2830116"/>
            <a:ext cx="7821692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Mechanic enters sensor readings (Voltage, Chain Slack, Vibration) into the Smart Kiosk.</a:t>
            </a:r>
            <a:endParaRPr lang="en-US" sz="14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154" y="3486507"/>
            <a:ext cx="188833" cy="188833"/>
          </a:xfrm>
          <a:prstGeom prst="rect">
            <a:avLst/>
          </a:prstGeom>
        </p:spPr>
      </p:pic>
      <p:sp>
        <p:nvSpPr>
          <p:cNvPr id="9" name="Shape 4"/>
          <p:cNvSpPr/>
          <p:nvPr/>
        </p:nvSpPr>
        <p:spPr>
          <a:xfrm>
            <a:off x="661154" y="3761065"/>
            <a:ext cx="7821692" cy="2286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10" name="Text 5"/>
          <p:cNvSpPr/>
          <p:nvPr/>
        </p:nvSpPr>
        <p:spPr>
          <a:xfrm>
            <a:off x="661154" y="3901202"/>
            <a:ext cx="3022163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Historical Analysis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661154" y="4309586"/>
            <a:ext cx="7821692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AI compares inputs against a vast dataset of 10,000+ historical failure patterns.</a:t>
            </a:r>
            <a:endParaRPr lang="en-US" sz="14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1154" y="4965978"/>
            <a:ext cx="188833" cy="188833"/>
          </a:xfrm>
          <a:prstGeom prst="rect">
            <a:avLst/>
          </a:prstGeom>
        </p:spPr>
      </p:pic>
      <p:sp>
        <p:nvSpPr>
          <p:cNvPr id="13" name="Shape 7"/>
          <p:cNvSpPr/>
          <p:nvPr/>
        </p:nvSpPr>
        <p:spPr>
          <a:xfrm>
            <a:off x="661154" y="5240536"/>
            <a:ext cx="7821692" cy="2286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14" name="Text 8"/>
          <p:cNvSpPr/>
          <p:nvPr/>
        </p:nvSpPr>
        <p:spPr>
          <a:xfrm>
            <a:off x="661154" y="5380673"/>
            <a:ext cx="4028003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Financial Cross-Reference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661154" y="5789057"/>
            <a:ext cx="7821692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System cross-references estimated repair costs with the client's financial profile.</a:t>
            </a:r>
            <a:endParaRPr lang="en-US" sz="14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1154" y="6445448"/>
            <a:ext cx="188833" cy="188833"/>
          </a:xfrm>
          <a:prstGeom prst="rect">
            <a:avLst/>
          </a:prstGeom>
        </p:spPr>
      </p:pic>
      <p:sp>
        <p:nvSpPr>
          <p:cNvPr id="17" name="Shape 10"/>
          <p:cNvSpPr/>
          <p:nvPr/>
        </p:nvSpPr>
        <p:spPr>
          <a:xfrm>
            <a:off x="661154" y="6720007"/>
            <a:ext cx="7821692" cy="2286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18" name="Text 11"/>
          <p:cNvSpPr/>
          <p:nvPr/>
        </p:nvSpPr>
        <p:spPr>
          <a:xfrm>
            <a:off x="661154" y="6860143"/>
            <a:ext cx="2618899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Score Generation</a:t>
            </a:r>
            <a:endParaRPr lang="en-US" sz="1850" dirty="0"/>
          </a:p>
        </p:txBody>
      </p:sp>
      <p:sp>
        <p:nvSpPr>
          <p:cNvPr id="19" name="Text 12"/>
          <p:cNvSpPr/>
          <p:nvPr/>
        </p:nvSpPr>
        <p:spPr>
          <a:xfrm>
            <a:off x="661154" y="7268527"/>
            <a:ext cx="7821692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Generates a "Health Score" (0-100%) and a "Financial Impact Score" for clear insights.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3064" y="552926"/>
            <a:ext cx="7737872" cy="1255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Key Features &amp; Strategic Logic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03064" y="2109549"/>
            <a:ext cx="7737872" cy="1532096"/>
          </a:xfrm>
          <a:prstGeom prst="roundRect">
            <a:avLst>
              <a:gd name="adj" fmla="val 7162"/>
            </a:avLst>
          </a:prstGeom>
          <a:solidFill>
            <a:srgbClr val="E8E8E3"/>
          </a:solidFill>
          <a:ln w="22860">
            <a:solidFill>
              <a:srgbClr val="C8CAC1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80204" y="2109549"/>
            <a:ext cx="91440" cy="1532096"/>
          </a:xfrm>
          <a:prstGeom prst="roundRect">
            <a:avLst>
              <a:gd name="adj" fmla="val 32954"/>
            </a:avLst>
          </a:prstGeom>
          <a:solidFill>
            <a:srgbClr val="C8CAC1"/>
          </a:solidFill>
          <a:ln/>
        </p:spPr>
      </p:sp>
      <p:sp>
        <p:nvSpPr>
          <p:cNvPr id="6" name="Text 3"/>
          <p:cNvSpPr/>
          <p:nvPr/>
        </p:nvSpPr>
        <p:spPr>
          <a:xfrm>
            <a:off x="995363" y="2333268"/>
            <a:ext cx="354365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Real-Time Diagnostics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95363" y="2767608"/>
            <a:ext cx="7221855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Instantly flags specific issues, such as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"Critical: Battery Voltage &lt; 11V"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, ensuring immediate attention to critical components.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03064" y="3842504"/>
            <a:ext cx="7737872" cy="1524476"/>
          </a:xfrm>
          <a:prstGeom prst="roundRect">
            <a:avLst>
              <a:gd name="adj" fmla="val 7198"/>
            </a:avLst>
          </a:prstGeom>
          <a:solidFill>
            <a:srgbClr val="E8E8E3"/>
          </a:solidFill>
          <a:ln w="22860">
            <a:solidFill>
              <a:srgbClr val="C8CAC1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80204" y="3842504"/>
            <a:ext cx="91440" cy="1524476"/>
          </a:xfrm>
          <a:prstGeom prst="roundRect">
            <a:avLst>
              <a:gd name="adj" fmla="val 32954"/>
            </a:avLst>
          </a:prstGeom>
          <a:solidFill>
            <a:srgbClr val="C8CAC1"/>
          </a:solidFill>
          <a:ln/>
        </p:spPr>
      </p:sp>
      <p:sp>
        <p:nvSpPr>
          <p:cNvPr id="10" name="Text 7"/>
          <p:cNvSpPr/>
          <p:nvPr/>
        </p:nvSpPr>
        <p:spPr>
          <a:xfrm>
            <a:off x="995363" y="4066222"/>
            <a:ext cx="2695099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Dynamic Costing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995363" y="4500563"/>
            <a:ext cx="7221855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Automatically maps detected failures to precise parts and labor costs, providing transparent and accurate estimates.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1004292" y="5894189"/>
            <a:ext cx="4790123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Strategic Decision Logic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1004292" y="6572012"/>
            <a:ext cx="7436644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1E1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If Repair Cost &lt; 5% of Income: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"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Approved" - Proceed with confidence.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1004292" y="6963608"/>
            <a:ext cx="7436644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1E1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If Repair Cost &gt; 40% of Income: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"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⚠️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Financial Alert: Recommend EMI Plan" - Suggest flexible payment options.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703064" y="5592961"/>
            <a:ext cx="22860" cy="2083594"/>
          </a:xfrm>
          <a:prstGeom prst="rect">
            <a:avLst/>
          </a:prstGeom>
          <a:solidFill>
            <a:srgbClr val="1E1E1A"/>
          </a:solidFill>
          <a:ln/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3400" y="419100"/>
            <a:ext cx="9588698" cy="476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Live Project Demo: The Mechanic Console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3400" y="1295400"/>
            <a:ext cx="7989451" cy="7989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02184" y="1276350"/>
            <a:ext cx="4810125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Intuitive User Interface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902184" y="1809750"/>
            <a:ext cx="5202317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Clean, minimalist design for ease of use in a busy shop environment.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8902184" y="2106930"/>
            <a:ext cx="5202317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Dark Mode optimized for various lighting conditions.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8902184" y="2404110"/>
            <a:ext cx="5202317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Color-coded "Traffic Light" system (Red/Yellow/Green) for at-a-glance status.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8902184" y="2701290"/>
            <a:ext cx="5202317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Prioritized information display to guide mechanic decision-making.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184" y="589240"/>
            <a:ext cx="7646432" cy="2005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Future Roadmap: Scaling &amp; Enhancements</a:t>
            </a:r>
            <a:endParaRPr lang="en-US" sz="4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184" y="2915722"/>
            <a:ext cx="1069658" cy="15748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18678" y="3129558"/>
            <a:ext cx="2706648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IoT Integration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518678" y="3592116"/>
            <a:ext cx="6362938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Directly connect to motorcycle OBD-II ports for wireless, real-time data streaming.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184" y="4490561"/>
            <a:ext cx="1069658" cy="15748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18678" y="4704398"/>
            <a:ext cx="2832021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Computer Vision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518678" y="5166955"/>
            <a:ext cx="6362938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Implement cameras to auto-detect visual issues like rusted chains or oil leaks, further automating diagnostics.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184" y="6065401"/>
            <a:ext cx="1069658" cy="15748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18678" y="6279237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Cloud Scaling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518678" y="6741795"/>
            <a:ext cx="6362938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Deploy on AWS infrastructure to support multiple repair shop franchises and global expansion.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2025-11-28T22:47:57Z</dcterms:created>
  <dcterms:modified xsi:type="dcterms:W3CDTF">2025-11-28T22:47:57Z</dcterms:modified>
</cp:coreProperties>
</file>